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73" r:id="rId5"/>
    <p:sldId id="259" r:id="rId6"/>
    <p:sldId id="261" r:id="rId7"/>
    <p:sldId id="260" r:id="rId8"/>
    <p:sldId id="262" r:id="rId9"/>
    <p:sldId id="274" r:id="rId10"/>
    <p:sldId id="263" r:id="rId11"/>
    <p:sldId id="264" r:id="rId12"/>
    <p:sldId id="265" r:id="rId13"/>
    <p:sldId id="266" r:id="rId14"/>
    <p:sldId id="267" r:id="rId15"/>
    <p:sldId id="272" r:id="rId16"/>
  </p:sldIdLst>
  <p:sldSz cx="14630400" cy="8229600"/>
  <p:notesSz cx="8229600" cy="14630400"/>
  <p:embeddedFontLst>
    <p:embeddedFont>
      <p:font typeface="Fira Sans" panose="020B0503050000020004" pitchFamily="34" charset="0"/>
      <p:regular r:id="rId18"/>
      <p:bold r:id="rId19"/>
      <p:italic r:id="rId20"/>
      <p:boldItalic r:id="rId21"/>
    </p:embeddedFont>
    <p:embeddedFont>
      <p:font typeface="Inconsolata Bold" pitchFamily="1" charset="0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45" autoAdjust="0"/>
    <p:restoredTop sz="94610"/>
  </p:normalViewPr>
  <p:slideViewPr>
    <p:cSldViewPr snapToGrid="0" snapToObjects="1">
      <p:cViewPr varScale="1">
        <p:scale>
          <a:sx n="93" d="100"/>
          <a:sy n="93" d="100"/>
        </p:scale>
        <p:origin x="624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4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923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77731A-26D5-044F-300D-4F7510842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E75D6-42F3-0565-46D4-1A98650F3D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5F75BF0-DFB5-C4F6-C638-237F253379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404ED-4778-7EA2-5F67-EB231FECBD0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96854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2ABA9F-E536-2D4B-81E7-E0FC5C54B1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EFDF0EC-2D18-FF1D-CF47-CCC5A64055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99294-74B5-CD0D-000C-FF9E63E420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31DCE3-13DE-D330-4A13-E719C51CA7F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34236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10C17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241631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359098"/>
            <a:ext cx="7556421" cy="195643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7700"/>
              </a:lnSpc>
              <a:buNone/>
            </a:pPr>
            <a:r>
              <a:rPr lang="en-US" sz="61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Cybersecurity &amp; Artificial Intelligence</a:t>
            </a:r>
            <a:endParaRPr lang="en-US" sz="6150" dirty="0"/>
          </a:p>
        </p:txBody>
      </p:sp>
      <p:sp>
        <p:nvSpPr>
          <p:cNvPr id="5" name="Text 2"/>
          <p:cNvSpPr/>
          <p:nvPr/>
        </p:nvSpPr>
        <p:spPr>
          <a:xfrm>
            <a:off x="793790" y="5129808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7" name="Text 4"/>
          <p:cNvSpPr/>
          <p:nvPr/>
        </p:nvSpPr>
        <p:spPr>
          <a:xfrm>
            <a:off x="923330" y="6623209"/>
            <a:ext cx="103703" cy="975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750"/>
              </a:lnSpc>
              <a:buNone/>
            </a:pPr>
            <a:endParaRPr lang="en-US" sz="750" dirty="0"/>
          </a:p>
        </p:txBody>
      </p:sp>
      <p:sp>
        <p:nvSpPr>
          <p:cNvPr id="8" name="Text 5"/>
          <p:cNvSpPr/>
          <p:nvPr/>
        </p:nvSpPr>
        <p:spPr>
          <a:xfrm>
            <a:off x="793790" y="7619560"/>
            <a:ext cx="1981319" cy="3968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00"/>
              </a:lnSpc>
              <a:buNone/>
            </a:pPr>
            <a:endParaRPr lang="en-US" sz="2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176EF37-1EC7-2C39-6DBD-A472A3F27388}"/>
              </a:ext>
            </a:extLst>
          </p:cNvPr>
          <p:cNvSpPr txBox="1"/>
          <p:nvPr/>
        </p:nvSpPr>
        <p:spPr>
          <a:xfrm>
            <a:off x="701323" y="4545994"/>
            <a:ext cx="7315200" cy="11608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>
              <a:lnSpc>
                <a:spcPts val="4450"/>
              </a:lnSpc>
              <a:buNone/>
            </a:pPr>
            <a:r>
              <a:rPr lang="en-US" b="1" dirty="0">
                <a:solidFill>
                  <a:schemeClr val="bg1"/>
                </a:solidFill>
                <a:latin typeface="Inconsolata Bold" pitchFamily="34" charset="0"/>
                <a:ea typeface="Inconsolata Bold" pitchFamily="34" charset="-122"/>
              </a:rPr>
              <a:t>Enhancing Cyber Security Operations with Artificial Intelligence</a:t>
            </a:r>
            <a:endParaRPr lang="en-US" sz="18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877133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Benefits of AI in a SOC</a:t>
            </a:r>
            <a:endParaRPr lang="en-US" sz="44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1926074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93790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Enhanced Detection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793790" y="3210282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improves threat detection accuracy and speed, reducing false positives.</a:t>
            </a:r>
            <a:endParaRPr lang="en-US" sz="17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42021" y="1926074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474202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Automated Response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4742021" y="3210282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AI-driven systems can autonomously respond to certain threats, increasing efficiency.</a:t>
            </a:r>
            <a:endParaRPr lang="en-US" sz="17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3790" y="4979432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Predictive Analysis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793790" y="6263640"/>
            <a:ext cx="360807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models can forecast potential future threats based on historical data.</a:t>
            </a:r>
            <a:endParaRPr lang="en-US" sz="17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42021" y="4979432"/>
            <a:ext cx="566976" cy="566976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4742021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Augmented Expertise</a:t>
            </a:r>
            <a:endParaRPr lang="en-US" sz="2200" dirty="0"/>
          </a:p>
        </p:txBody>
      </p:sp>
      <p:sp>
        <p:nvSpPr>
          <p:cNvPr id="15" name="Text 8"/>
          <p:cNvSpPr/>
          <p:nvPr/>
        </p:nvSpPr>
        <p:spPr>
          <a:xfrm>
            <a:off x="4742021" y="6263640"/>
            <a:ext cx="360818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assists human analysts, enhancing their capabilities and decision-making processes.</a:t>
            </a:r>
            <a:endParaRPr lang="en-US" sz="175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06805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Challenges and Considerations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963811" y="320468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1530906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Data Quality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530906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systems require high-quality, diverse data for accurate predictions.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4685467" y="3119676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4855488" y="320468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5422583" y="311967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Explainability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5422583" y="3610094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AI decisions is crucial for trust and regulatory compliance.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793790" y="51807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963811" y="526577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1530906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Skills Gap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1530906" y="5671185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Organizations need staff skilled in both cybersecurity and AI.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4685467" y="5180767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4855488" y="5265777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5422583" y="51807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Ethical Concerns</a:t>
            </a:r>
            <a:endParaRPr lang="en-US" sz="2200" dirty="0"/>
          </a:p>
        </p:txBody>
      </p:sp>
      <p:sp>
        <p:nvSpPr>
          <p:cNvPr id="19" name="Text 16"/>
          <p:cNvSpPr/>
          <p:nvPr/>
        </p:nvSpPr>
        <p:spPr>
          <a:xfrm>
            <a:off x="5422583" y="5671185"/>
            <a:ext cx="2927747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use raises questions about privacy, bias, and autonomous decision-making.</a:t>
            </a:r>
            <a:endParaRPr lang="en-US" sz="1750"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Model Bias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Algorithms, and datasets, are not neutral. This is the fundamental cause of bias in a model. Fine-tuning, deactivation of weights.</a:t>
            </a:r>
            <a:endParaRPr lang="en-US" sz="175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736890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Complexity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3785830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SOTA = Data + Compute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6280190" y="4403884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Post-training.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Limitations due to physics.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Data limits.</a:t>
            </a:r>
            <a:endParaRPr lang="en-US" sz="1750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408878"/>
            <a:ext cx="652022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Prediction vs Precision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57819"/>
            <a:ext cx="75564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444109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Takeaways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is a Tool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AI enhances SOC capabilities but doesn't replace human expertise.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493050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2719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Integration is Key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210282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Successful AI implementation requires careful integration with existing SOC processes.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Continuous Learning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Both AI systems and human teams must adapt to evolving threats.</a:t>
            </a:r>
            <a:endParaRPr lang="en-US" sz="1750" dirty="0"/>
          </a:p>
        </p:txBody>
      </p:sp>
      <p:sp>
        <p:nvSpPr>
          <p:cNvPr id="13" name="Shape 10"/>
          <p:cNvSpPr/>
          <p:nvPr/>
        </p:nvSpPr>
        <p:spPr>
          <a:xfrm>
            <a:off x="4685467" y="4752618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4" name="Text 11"/>
          <p:cNvSpPr/>
          <p:nvPr/>
        </p:nvSpPr>
        <p:spPr>
          <a:xfrm>
            <a:off x="4912281" y="49794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Balanced Approach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4912281" y="5469850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Combine AI's strengths with human insight for optimal SOC performance.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Introduction: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793790" y="2511706"/>
            <a:ext cx="3664863" cy="2549998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1020604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Senior SOC Analyst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1020604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5+ years in cybersecurity, specializing in SOC and Threat Analysis.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4685467" y="2511706"/>
            <a:ext cx="3664863" cy="2549998"/>
          </a:xfrm>
          <a:prstGeom prst="roundRect">
            <a:avLst>
              <a:gd name="adj" fmla="val 1674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8" name="Text 5"/>
          <p:cNvSpPr/>
          <p:nvPr/>
        </p:nvSpPr>
        <p:spPr>
          <a:xfrm>
            <a:off x="4912281" y="32557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Security Engineer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4912281" y="3746183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Software development, machine learning  &amp; cyber security.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793790" y="5288518"/>
            <a:ext cx="7556421" cy="1669852"/>
          </a:xfrm>
          <a:prstGeom prst="roundRect">
            <a:avLst>
              <a:gd name="adj" fmla="val 203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Text 8"/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Vision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Passionate about bridging the gap between AI potential and practical implementation in security.</a:t>
            </a:r>
            <a:endParaRPr lang="en-US" sz="1750" dirty="0"/>
          </a:p>
        </p:txBody>
      </p:sp>
      <p:sp>
        <p:nvSpPr>
          <p:cNvPr id="13" name="Text 2">
            <a:extLst>
              <a:ext uri="{FF2B5EF4-FFF2-40B4-BE49-F238E27FC236}">
                <a16:creationId xmlns:a16="http://schemas.microsoft.com/office/drawing/2014/main" id="{75C89C76-A7EA-0938-563A-DD52F92DD62E}"/>
              </a:ext>
            </a:extLst>
          </p:cNvPr>
          <p:cNvSpPr/>
          <p:nvPr/>
        </p:nvSpPr>
        <p:spPr>
          <a:xfrm>
            <a:off x="1020604" y="273843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John Kuria</a:t>
            </a:r>
            <a:endParaRPr lang="en-US" sz="2200" dirty="0"/>
          </a:p>
        </p:txBody>
      </p:sp>
      <p:sp>
        <p:nvSpPr>
          <p:cNvPr id="14" name="Text 2">
            <a:extLst>
              <a:ext uri="{FF2B5EF4-FFF2-40B4-BE49-F238E27FC236}">
                <a16:creationId xmlns:a16="http://schemas.microsoft.com/office/drawing/2014/main" id="{6E6767E2-4C74-0873-1E15-87E1C7A0190C}"/>
              </a:ext>
            </a:extLst>
          </p:cNvPr>
          <p:cNvSpPr/>
          <p:nvPr/>
        </p:nvSpPr>
        <p:spPr>
          <a:xfrm>
            <a:off x="4912281" y="27136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Jack </a:t>
            </a:r>
            <a:r>
              <a:rPr lang="en-US" sz="2200" b="1" dirty="0" err="1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Ojee</a:t>
            </a:r>
            <a:endParaRPr lang="en-US" sz="22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6814"/>
            <a:ext cx="5486400" cy="7775972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79355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Agenda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097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Text 2"/>
          <p:cNvSpPr/>
          <p:nvPr/>
        </p:nvSpPr>
        <p:spPr>
          <a:xfrm>
            <a:off x="6450211" y="2182654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2097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AI, ML &amp; LMs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2588062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Understanding the core difference between AI, ML and LMs.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2097643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10341888" y="2182654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209764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in SOC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2487072"/>
            <a:ext cx="337417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Incident Response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Threat Detection and Response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Threat-Intelligence Curation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UEBA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6450211" y="424374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dirty="0">
                <a:solidFill>
                  <a:schemeClr val="bg1"/>
                </a:solidFill>
                <a:latin typeface="Inconsolata Bold" pitchFamily="1" charset="0"/>
                <a:ea typeface="Inconsolata Bold" pitchFamily="1" charset="0"/>
              </a:rPr>
              <a:t>Limitations</a:t>
            </a:r>
          </a:p>
        </p:txBody>
      </p:sp>
      <p:sp>
        <p:nvSpPr>
          <p:cNvPr id="15" name="Text 12"/>
          <p:cNvSpPr/>
          <p:nvPr/>
        </p:nvSpPr>
        <p:spPr>
          <a:xfrm>
            <a:off x="7017306" y="464915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Addressing the hurdles and considerations in implementing AI for SOCs.</a:t>
            </a:r>
            <a:endParaRPr lang="en-US" sz="1750" dirty="0"/>
          </a:p>
        </p:txBody>
      </p:sp>
      <p:sp>
        <p:nvSpPr>
          <p:cNvPr id="16" name="Shape 13"/>
          <p:cNvSpPr/>
          <p:nvPr/>
        </p:nvSpPr>
        <p:spPr>
          <a:xfrm>
            <a:off x="10171867" y="415873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341888" y="4243745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4</a:t>
            </a:r>
            <a:endParaRPr lang="en-US" sz="2650" dirty="0"/>
          </a:p>
        </p:txBody>
      </p:sp>
      <p:sp>
        <p:nvSpPr>
          <p:cNvPr id="18" name="Text 15"/>
          <p:cNvSpPr/>
          <p:nvPr/>
        </p:nvSpPr>
        <p:spPr>
          <a:xfrm>
            <a:off x="10908983" y="41587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750"/>
              </a:lnSpc>
            </a:pPr>
            <a:r>
              <a:rPr lang="en-US" sz="22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Key Takeaways</a:t>
            </a:r>
            <a:endParaRPr lang="en-US" sz="2200" dirty="0"/>
          </a:p>
          <a:p>
            <a:pPr marL="0" indent="0">
              <a:lnSpc>
                <a:spcPts val="2750"/>
              </a:lnSpc>
              <a:buNone/>
            </a:pPr>
            <a:endParaRPr lang="en-US" sz="2200" dirty="0">
              <a:solidFill>
                <a:schemeClr val="bg1"/>
              </a:solidFill>
              <a:latin typeface="Inconsolata Bold" pitchFamily="1" charset="0"/>
              <a:ea typeface="Inconsolata Bold" pitchFamily="1" charset="0"/>
            </a:endParaRPr>
          </a:p>
        </p:txBody>
      </p:sp>
      <p:sp>
        <p:nvSpPr>
          <p:cNvPr id="19" name="Text 16"/>
          <p:cNvSpPr/>
          <p:nvPr/>
        </p:nvSpPr>
        <p:spPr>
          <a:xfrm>
            <a:off x="10908983" y="464915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850"/>
              </a:lnSpc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Summarizing crucial insights for leveraging AI in cybersecurity effectively.</a:t>
            </a:r>
            <a:endParaRPr lang="en-US" sz="1750" dirty="0"/>
          </a:p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21" name="Text 18"/>
          <p:cNvSpPr/>
          <p:nvPr/>
        </p:nvSpPr>
        <p:spPr>
          <a:xfrm>
            <a:off x="6450211" y="6304836"/>
            <a:ext cx="170140" cy="34028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50"/>
              </a:lnSpc>
              <a:buNone/>
            </a:pPr>
            <a:endParaRPr lang="en-US" sz="2650" dirty="0"/>
          </a:p>
        </p:txBody>
      </p:sp>
      <p:sp>
        <p:nvSpPr>
          <p:cNvPr id="22" name="Text 19"/>
          <p:cNvSpPr/>
          <p:nvPr/>
        </p:nvSpPr>
        <p:spPr>
          <a:xfrm>
            <a:off x="7017306" y="621982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23" name="Text 20"/>
          <p:cNvSpPr/>
          <p:nvPr/>
        </p:nvSpPr>
        <p:spPr>
          <a:xfrm>
            <a:off x="7017306" y="6710243"/>
            <a:ext cx="681930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DFF398-7901-3B64-ED09-DFBA0FE326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0">
            <a:extLst>
              <a:ext uri="{FF2B5EF4-FFF2-40B4-BE49-F238E27FC236}">
                <a16:creationId xmlns:a16="http://schemas.microsoft.com/office/drawing/2014/main" id="{30303C6E-2BFD-2187-0819-A62CE99D42FA}"/>
              </a:ext>
            </a:extLst>
          </p:cNvPr>
          <p:cNvSpPr/>
          <p:nvPr/>
        </p:nvSpPr>
        <p:spPr>
          <a:xfrm>
            <a:off x="793790" y="1271230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Introduction:</a:t>
            </a:r>
            <a:endParaRPr lang="en-US" sz="4450" dirty="0"/>
          </a:p>
        </p:txBody>
      </p:sp>
      <p:sp>
        <p:nvSpPr>
          <p:cNvPr id="11" name="Text 8">
            <a:extLst>
              <a:ext uri="{FF2B5EF4-FFF2-40B4-BE49-F238E27FC236}">
                <a16:creationId xmlns:a16="http://schemas.microsoft.com/office/drawing/2014/main" id="{2DD32631-7CEF-8ADF-BD2F-1B6EFCEC39C3}"/>
              </a:ext>
            </a:extLst>
          </p:cNvPr>
          <p:cNvSpPr/>
          <p:nvPr/>
        </p:nvSpPr>
        <p:spPr>
          <a:xfrm>
            <a:off x="1020604" y="551533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endParaRPr lang="en-US" sz="2200" dirty="0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BFD45EC1-9F62-E130-24A0-0D86FE2AE303}"/>
              </a:ext>
            </a:extLst>
          </p:cNvPr>
          <p:cNvSpPr/>
          <p:nvPr/>
        </p:nvSpPr>
        <p:spPr>
          <a:xfrm>
            <a:off x="1020604" y="6005751"/>
            <a:ext cx="71027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endParaRPr lang="en-US" sz="1750" dirty="0"/>
          </a:p>
        </p:txBody>
      </p:sp>
      <p:sp>
        <p:nvSpPr>
          <p:cNvPr id="15" name="Text 1"/>
          <p:cNvSpPr/>
          <p:nvPr/>
        </p:nvSpPr>
        <p:spPr>
          <a:xfrm>
            <a:off x="793790" y="3655695"/>
            <a:ext cx="10792468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endParaRPr lang="en-US" sz="3550" dirty="0"/>
          </a:p>
        </p:txBody>
      </p:sp>
      <p:sp>
        <p:nvSpPr>
          <p:cNvPr id="16" name="Text 1">
            <a:extLst>
              <a:ext uri="{FF2B5EF4-FFF2-40B4-BE49-F238E27FC236}">
                <a16:creationId xmlns:a16="http://schemas.microsoft.com/office/drawing/2014/main" id="{920C2F71-D6D9-846D-A77F-3B29FF34EF69}"/>
              </a:ext>
            </a:extLst>
          </p:cNvPr>
          <p:cNvSpPr/>
          <p:nvPr/>
        </p:nvSpPr>
        <p:spPr>
          <a:xfrm>
            <a:off x="793790" y="3655695"/>
            <a:ext cx="10063263" cy="11339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4450"/>
              </a:lnSpc>
              <a:buNone/>
            </a:pPr>
            <a:r>
              <a:rPr lang="en-US" sz="35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Can AI truly make SOCs Autonomous?</a:t>
            </a:r>
            <a:endParaRPr lang="en-US" sz="3550" dirty="0"/>
          </a:p>
        </p:txBody>
      </p:sp>
    </p:spTree>
    <p:extLst>
      <p:ext uri="{BB962C8B-B14F-4D97-AF65-F5344CB8AC3E}">
        <p14:creationId xmlns:p14="http://schemas.microsoft.com/office/powerpoint/2010/main" val="14190574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273743"/>
            <a:ext cx="1247346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AI Vs Machine Language and LLMs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AI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Broad term that encompasses enabling machines to accomplish tasks that would normally require human intelligence.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chemeClr val="bg1"/>
                </a:solidFill>
              </a:rPr>
              <a:t>ML and Generative AI are 2 sub-categories of AI.</a:t>
            </a:r>
          </a:p>
        </p:txBody>
      </p:sp>
      <p:sp>
        <p:nvSpPr>
          <p:cNvPr id="5" name="Text 3"/>
          <p:cNvSpPr/>
          <p:nvPr/>
        </p:nvSpPr>
        <p:spPr>
          <a:xfrm>
            <a:off x="5332928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Machine Learning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5332928" y="4396859"/>
            <a:ext cx="421618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Subset of AI.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Algorithms that can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</a:rPr>
              <a:t>learn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 from data.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Trained on a set of data to make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</a:rPr>
              <a:t>predictions 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without being programmed.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DAD1E6"/>
                </a:solidFill>
                <a:latin typeface="Fira Sans" pitchFamily="34" charset="0"/>
              </a:rPr>
              <a:t>Supervised </a:t>
            </a: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and </a:t>
            </a:r>
            <a:r>
              <a:rPr lang="en-US" sz="1750" b="1" dirty="0">
                <a:solidFill>
                  <a:srgbClr val="DAD1E6"/>
                </a:solidFill>
                <a:latin typeface="Fira Sans" pitchFamily="34" charset="0"/>
              </a:rPr>
              <a:t>Unsupervised ML</a:t>
            </a:r>
            <a:endParaRPr lang="en-US" sz="1750" b="1" dirty="0"/>
          </a:p>
        </p:txBody>
      </p:sp>
      <p:sp>
        <p:nvSpPr>
          <p:cNvPr id="7" name="Text 5"/>
          <p:cNvSpPr/>
          <p:nvPr/>
        </p:nvSpPr>
        <p:spPr>
          <a:xfrm>
            <a:off x="9872067" y="381571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</a:rPr>
              <a:t>Large Language Models (LLMs)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9872067" y="4396859"/>
            <a:ext cx="3978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Text-oriented Generative AI since ChatGPT’s intro  in November 2022.</a:t>
            </a:r>
          </a:p>
          <a:p>
            <a:pPr marL="0" indent="0">
              <a:lnSpc>
                <a:spcPts val="2850"/>
              </a:lnSpc>
              <a:buNone/>
            </a:pPr>
            <a:r>
              <a:rPr lang="en-US" sz="1750" dirty="0">
                <a:solidFill>
                  <a:srgbClr val="DAD1E6"/>
                </a:solidFill>
                <a:latin typeface="Fira Sans" pitchFamily="34" charset="0"/>
              </a:rPr>
              <a:t>Trained on Large data sets taken from public/private data collections of Natural language to process and generate human-like text.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62977" y="219611"/>
            <a:ext cx="5486400" cy="7790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 of AI in SOC: Incident Response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9532" y="2645569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Problem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2857560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Information overload</a:t>
            </a:r>
          </a:p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Overwhelming False-Positives</a:t>
            </a:r>
          </a:p>
          <a:p>
            <a:pPr>
              <a:lnSpc>
                <a:spcPts val="2750"/>
              </a:lnSpc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Backlogs and Burnout.</a:t>
            </a: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endParaRPr lang="en-US" sz="170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19532" y="4489013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</a:rPr>
              <a:t>Traditional Approach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>
              <a:lnSpc>
                <a:spcPts val="2750"/>
              </a:lnSpc>
            </a:pPr>
            <a:endParaRPr lang="en-US" sz="1700" dirty="0"/>
          </a:p>
          <a:p>
            <a:pPr marL="0" indent="0" algn="l">
              <a:lnSpc>
                <a:spcPts val="2750"/>
              </a:lnSpc>
              <a:buNone/>
            </a:pPr>
            <a:endParaRPr lang="en-US" sz="1700" dirty="0">
              <a:solidFill>
                <a:srgbClr val="DAD1E6"/>
              </a:solidFill>
              <a:latin typeface="Fira Sans" pitchFamily="34" charset="0"/>
              <a:ea typeface="Fira Sans" pitchFamily="34" charset="-122"/>
              <a:cs typeface="Fira Sans" pitchFamily="34" charset="-120"/>
            </a:endParaRPr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19532" y="6332458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Approach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RAG (Retrieval Augmented Generation) for generation of emails to escalate incidents.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Faster Incident Response and Recovery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Faster Validation and enrichment of threat intelligence.</a:t>
            </a:r>
            <a:endParaRPr lang="en-US" sz="1700" dirty="0"/>
          </a:p>
        </p:txBody>
      </p:sp>
      <p:sp>
        <p:nvSpPr>
          <p:cNvPr id="20" name="Text 6">
            <a:extLst>
              <a:ext uri="{FF2B5EF4-FFF2-40B4-BE49-F238E27FC236}">
                <a16:creationId xmlns:a16="http://schemas.microsoft.com/office/drawing/2014/main" id="{21406C88-A6DA-9369-D316-EAD07339EA8A}"/>
              </a:ext>
            </a:extLst>
          </p:cNvPr>
          <p:cNvSpPr/>
          <p:nvPr/>
        </p:nvSpPr>
        <p:spPr>
          <a:xfrm>
            <a:off x="2314932" y="4814601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Fine-tuning of SIEM rules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0385"/>
            <a:ext cx="5486400" cy="7790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716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 of AI in SOC: Threat Detection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1019532" y="2645569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Traditional systems struggle to detect sophisticated, evolving threats in real-time.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1019532" y="4489013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Traditional Approach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Rule-based systems and manual analysis, often leading to false positives and missed threats.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1019532" y="6332458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Approach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Machine learning models analyze patterns to identify anomalies and potential threats more accurately.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Real-time detection, prevention and mitigation.</a:t>
            </a:r>
            <a:endParaRPr lang="en-US" sz="17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0385"/>
            <a:ext cx="5486400" cy="779037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58044" y="60626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 of AI in SOC: Threat Intelligence</a:t>
            </a:r>
            <a:endParaRPr lang="en-US" sz="4300" dirty="0"/>
          </a:p>
        </p:txBody>
      </p:sp>
      <p:sp>
        <p:nvSpPr>
          <p:cNvPr id="4" name="Shape 1"/>
          <p:cNvSpPr/>
          <p:nvPr/>
        </p:nvSpPr>
        <p:spPr>
          <a:xfrm>
            <a:off x="65734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8062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63406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6505932" y="2645569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/>
          <p:cNvSpPr/>
          <p:nvPr/>
        </p:nvSpPr>
        <p:spPr>
          <a:xfrm>
            <a:off x="78013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</a:t>
            </a:r>
            <a:endParaRPr lang="en-US" sz="2150" dirty="0"/>
          </a:p>
        </p:txBody>
      </p:sp>
      <p:sp>
        <p:nvSpPr>
          <p:cNvPr id="9" name="Text 6"/>
          <p:cNvSpPr/>
          <p:nvPr/>
        </p:nvSpPr>
        <p:spPr>
          <a:xfrm>
            <a:off x="78013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Overwhelming volume of threat data makes timely analysis challenging.</a:t>
            </a:r>
            <a:endParaRPr lang="en-US" sz="1700" dirty="0"/>
          </a:p>
        </p:txBody>
      </p:sp>
      <p:sp>
        <p:nvSpPr>
          <p:cNvPr id="10" name="Shape 7"/>
          <p:cNvSpPr/>
          <p:nvPr/>
        </p:nvSpPr>
        <p:spPr>
          <a:xfrm>
            <a:off x="68062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63406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05932" y="4489013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/>
          <p:cNvSpPr/>
          <p:nvPr/>
        </p:nvSpPr>
        <p:spPr>
          <a:xfrm>
            <a:off x="78013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Traditional Approach</a:t>
            </a:r>
            <a:endParaRPr lang="en-US" sz="2150" dirty="0"/>
          </a:p>
        </p:txBody>
      </p:sp>
      <p:sp>
        <p:nvSpPr>
          <p:cNvPr id="14" name="Text 11"/>
          <p:cNvSpPr/>
          <p:nvPr/>
        </p:nvSpPr>
        <p:spPr>
          <a:xfrm>
            <a:off x="78013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Manual curation and analysis of threat feeds, often missing critical connections.</a:t>
            </a:r>
            <a:endParaRPr lang="en-US" sz="1700" dirty="0"/>
          </a:p>
        </p:txBody>
      </p:sp>
      <p:sp>
        <p:nvSpPr>
          <p:cNvPr id="15" name="Shape 12"/>
          <p:cNvSpPr/>
          <p:nvPr/>
        </p:nvSpPr>
        <p:spPr>
          <a:xfrm>
            <a:off x="68062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/>
          <p:cNvSpPr/>
          <p:nvPr/>
        </p:nvSpPr>
        <p:spPr>
          <a:xfrm>
            <a:off x="63406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/>
          <p:cNvSpPr/>
          <p:nvPr/>
        </p:nvSpPr>
        <p:spPr>
          <a:xfrm>
            <a:off x="6505932" y="6332458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/>
          <p:cNvSpPr/>
          <p:nvPr/>
        </p:nvSpPr>
        <p:spPr>
          <a:xfrm>
            <a:off x="78013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Approach</a:t>
            </a:r>
            <a:endParaRPr lang="en-US" sz="2150" dirty="0"/>
          </a:p>
        </p:txBody>
      </p:sp>
      <p:sp>
        <p:nvSpPr>
          <p:cNvPr id="19" name="Text 16"/>
          <p:cNvSpPr/>
          <p:nvPr/>
        </p:nvSpPr>
        <p:spPr>
          <a:xfrm>
            <a:off x="78013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Validate and Enrich IOCs.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Identify and categorize malware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DAD1E6"/>
                </a:solidFill>
                <a:latin typeface="Fira Sans" pitchFamily="34" charset="0"/>
              </a:rPr>
              <a:t>Identify and predict adversary infrastructure</a:t>
            </a:r>
            <a:endParaRPr lang="en-US" sz="17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C954F-3715-9612-D353-34CD581A51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
            <a:extLst>
              <a:ext uri="{FF2B5EF4-FFF2-40B4-BE49-F238E27FC236}">
                <a16:creationId xmlns:a16="http://schemas.microsoft.com/office/drawing/2014/main" id="{15C2061B-A3DB-F989-9A12-298B4EE9C1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220385"/>
            <a:ext cx="5486400" cy="7790378"/>
          </a:xfrm>
          <a:prstGeom prst="rect">
            <a:avLst/>
          </a:prstGeom>
        </p:spPr>
      </p:pic>
      <p:sp>
        <p:nvSpPr>
          <p:cNvPr id="3" name="Text 0">
            <a:extLst>
              <a:ext uri="{FF2B5EF4-FFF2-40B4-BE49-F238E27FC236}">
                <a16:creationId xmlns:a16="http://schemas.microsoft.com/office/drawing/2014/main" id="{5831F15B-75CE-44CE-8596-2033B8F08701}"/>
              </a:ext>
            </a:extLst>
          </p:cNvPr>
          <p:cNvSpPr/>
          <p:nvPr/>
        </p:nvSpPr>
        <p:spPr>
          <a:xfrm>
            <a:off x="771644" y="659146"/>
            <a:ext cx="7600712" cy="13780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>
              <a:lnSpc>
                <a:spcPts val="5400"/>
              </a:lnSpc>
              <a:buNone/>
            </a:pP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Use of AI in SOC: Parsing </a:t>
            </a:r>
            <a:r>
              <a:rPr lang="en-US" sz="4300" b="1" dirty="0" err="1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unstructed</a:t>
            </a:r>
            <a:r>
              <a:rPr lang="en-US" sz="4300" b="1" dirty="0">
                <a:solidFill>
                  <a:srgbClr val="F94CAF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 Logs</a:t>
            </a:r>
            <a:endParaRPr lang="en-US" sz="4300" dirty="0"/>
          </a:p>
        </p:txBody>
      </p:sp>
      <p:sp>
        <p:nvSpPr>
          <p:cNvPr id="4" name="Shape 1">
            <a:extLst>
              <a:ext uri="{FF2B5EF4-FFF2-40B4-BE49-F238E27FC236}">
                <a16:creationId xmlns:a16="http://schemas.microsoft.com/office/drawing/2014/main" id="{AF12BE8C-70C3-3F5D-4DCB-F91A28D497A4}"/>
              </a:ext>
            </a:extLst>
          </p:cNvPr>
          <p:cNvSpPr/>
          <p:nvPr/>
        </p:nvSpPr>
        <p:spPr>
          <a:xfrm>
            <a:off x="1087041" y="2314932"/>
            <a:ext cx="30480" cy="5309949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>
            <a:extLst>
              <a:ext uri="{FF2B5EF4-FFF2-40B4-BE49-F238E27FC236}">
                <a16:creationId xmlns:a16="http://schemas.microsoft.com/office/drawing/2014/main" id="{4E1F3B12-7596-E8E7-E2A1-A2BF957702F3}"/>
              </a:ext>
            </a:extLst>
          </p:cNvPr>
          <p:cNvSpPr/>
          <p:nvPr/>
        </p:nvSpPr>
        <p:spPr>
          <a:xfrm>
            <a:off x="1319808" y="2795707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>
            <a:extLst>
              <a:ext uri="{FF2B5EF4-FFF2-40B4-BE49-F238E27FC236}">
                <a16:creationId xmlns:a16="http://schemas.microsoft.com/office/drawing/2014/main" id="{60BF2EDE-0CCB-F2F5-0DA0-66467EF05E55}"/>
              </a:ext>
            </a:extLst>
          </p:cNvPr>
          <p:cNvSpPr/>
          <p:nvPr/>
        </p:nvSpPr>
        <p:spPr>
          <a:xfrm>
            <a:off x="854273" y="256293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>
            <a:extLst>
              <a:ext uri="{FF2B5EF4-FFF2-40B4-BE49-F238E27FC236}">
                <a16:creationId xmlns:a16="http://schemas.microsoft.com/office/drawing/2014/main" id="{8F80B1A2-4064-0648-6C27-DA13DE6605F6}"/>
              </a:ext>
            </a:extLst>
          </p:cNvPr>
          <p:cNvSpPr/>
          <p:nvPr/>
        </p:nvSpPr>
        <p:spPr>
          <a:xfrm>
            <a:off x="1019532" y="2645569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1</a:t>
            </a:r>
            <a:endParaRPr lang="en-US" sz="2600" dirty="0"/>
          </a:p>
        </p:txBody>
      </p:sp>
      <p:sp>
        <p:nvSpPr>
          <p:cNvPr id="8" name="Text 5">
            <a:extLst>
              <a:ext uri="{FF2B5EF4-FFF2-40B4-BE49-F238E27FC236}">
                <a16:creationId xmlns:a16="http://schemas.microsoft.com/office/drawing/2014/main" id="{AFDA0ABC-3812-E239-DB20-777A85F773D7}"/>
              </a:ext>
            </a:extLst>
          </p:cNvPr>
          <p:cNvSpPr/>
          <p:nvPr/>
        </p:nvSpPr>
        <p:spPr>
          <a:xfrm>
            <a:off x="2314932" y="2535317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Problem</a:t>
            </a:r>
            <a:endParaRPr lang="en-US" sz="2150" dirty="0"/>
          </a:p>
        </p:txBody>
      </p:sp>
      <p:sp>
        <p:nvSpPr>
          <p:cNvPr id="9" name="Text 6">
            <a:extLst>
              <a:ext uri="{FF2B5EF4-FFF2-40B4-BE49-F238E27FC236}">
                <a16:creationId xmlns:a16="http://schemas.microsoft.com/office/drawing/2014/main" id="{E06EA592-6835-A677-0A01-0B5B65A4A471}"/>
              </a:ext>
            </a:extLst>
          </p:cNvPr>
          <p:cNvSpPr/>
          <p:nvPr/>
        </p:nvSpPr>
        <p:spPr>
          <a:xfrm>
            <a:off x="2314932" y="301204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Different SIEM solutions require different log parsing.</a:t>
            </a:r>
          </a:p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countless REGEX rules</a:t>
            </a:r>
          </a:p>
        </p:txBody>
      </p:sp>
      <p:sp>
        <p:nvSpPr>
          <p:cNvPr id="10" name="Shape 7">
            <a:extLst>
              <a:ext uri="{FF2B5EF4-FFF2-40B4-BE49-F238E27FC236}">
                <a16:creationId xmlns:a16="http://schemas.microsoft.com/office/drawing/2014/main" id="{59752BED-34A0-5D32-8F45-6D008224FC5E}"/>
              </a:ext>
            </a:extLst>
          </p:cNvPr>
          <p:cNvSpPr/>
          <p:nvPr/>
        </p:nvSpPr>
        <p:spPr>
          <a:xfrm>
            <a:off x="1319808" y="4639151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4912029F-959F-6CEF-3986-DB9435F18C44}"/>
              </a:ext>
            </a:extLst>
          </p:cNvPr>
          <p:cNvSpPr/>
          <p:nvPr/>
        </p:nvSpPr>
        <p:spPr>
          <a:xfrm>
            <a:off x="854273" y="4406384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Text 9">
            <a:extLst>
              <a:ext uri="{FF2B5EF4-FFF2-40B4-BE49-F238E27FC236}">
                <a16:creationId xmlns:a16="http://schemas.microsoft.com/office/drawing/2014/main" id="{8BFAEF82-8977-B23D-151F-3BDE8E6719EF}"/>
              </a:ext>
            </a:extLst>
          </p:cNvPr>
          <p:cNvSpPr/>
          <p:nvPr/>
        </p:nvSpPr>
        <p:spPr>
          <a:xfrm>
            <a:off x="1019532" y="4489013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2</a:t>
            </a:r>
            <a:endParaRPr lang="en-US" sz="2600" dirty="0"/>
          </a:p>
        </p:txBody>
      </p:sp>
      <p:sp>
        <p:nvSpPr>
          <p:cNvPr id="13" name="Text 10">
            <a:extLst>
              <a:ext uri="{FF2B5EF4-FFF2-40B4-BE49-F238E27FC236}">
                <a16:creationId xmlns:a16="http://schemas.microsoft.com/office/drawing/2014/main" id="{BBA53ED5-865C-88E3-C4FB-3FC56260898E}"/>
              </a:ext>
            </a:extLst>
          </p:cNvPr>
          <p:cNvSpPr/>
          <p:nvPr/>
        </p:nvSpPr>
        <p:spPr>
          <a:xfrm>
            <a:off x="2314932" y="4378762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Traditional Approach</a:t>
            </a:r>
            <a:endParaRPr lang="en-US" sz="2150" dirty="0"/>
          </a:p>
        </p:txBody>
      </p:sp>
      <p:sp>
        <p:nvSpPr>
          <p:cNvPr id="14" name="Text 11">
            <a:extLst>
              <a:ext uri="{FF2B5EF4-FFF2-40B4-BE49-F238E27FC236}">
                <a16:creationId xmlns:a16="http://schemas.microsoft.com/office/drawing/2014/main" id="{C257086F-C428-657E-36F3-BC45871A49DA}"/>
              </a:ext>
            </a:extLst>
          </p:cNvPr>
          <p:cNvSpPr/>
          <p:nvPr/>
        </p:nvSpPr>
        <p:spPr>
          <a:xfrm>
            <a:off x="2314932" y="4855488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Maintenance of countless REGEX rules to parse logs </a:t>
            </a:r>
          </a:p>
        </p:txBody>
      </p:sp>
      <p:sp>
        <p:nvSpPr>
          <p:cNvPr id="15" name="Shape 12">
            <a:extLst>
              <a:ext uri="{FF2B5EF4-FFF2-40B4-BE49-F238E27FC236}">
                <a16:creationId xmlns:a16="http://schemas.microsoft.com/office/drawing/2014/main" id="{6ACABEA1-4686-1817-FB97-F7FEB9E3EF34}"/>
              </a:ext>
            </a:extLst>
          </p:cNvPr>
          <p:cNvSpPr/>
          <p:nvPr/>
        </p:nvSpPr>
        <p:spPr>
          <a:xfrm>
            <a:off x="1319808" y="6482596"/>
            <a:ext cx="771644" cy="30480"/>
          </a:xfrm>
          <a:prstGeom prst="roundRect">
            <a:avLst>
              <a:gd name="adj" fmla="val 108513"/>
            </a:avLst>
          </a:prstGeom>
          <a:solidFill>
            <a:srgbClr val="5C4E69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6" name="Shape 13">
            <a:extLst>
              <a:ext uri="{FF2B5EF4-FFF2-40B4-BE49-F238E27FC236}">
                <a16:creationId xmlns:a16="http://schemas.microsoft.com/office/drawing/2014/main" id="{8DDBD172-2095-1207-57E5-6F26F4F6F9F4}"/>
              </a:ext>
            </a:extLst>
          </p:cNvPr>
          <p:cNvSpPr/>
          <p:nvPr/>
        </p:nvSpPr>
        <p:spPr>
          <a:xfrm>
            <a:off x="854273" y="6249829"/>
            <a:ext cx="496014" cy="496014"/>
          </a:xfrm>
          <a:prstGeom prst="roundRect">
            <a:avLst>
              <a:gd name="adj" fmla="val 6668"/>
            </a:avLst>
          </a:prstGeom>
          <a:solidFill>
            <a:srgbClr val="433550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7" name="Text 14">
            <a:extLst>
              <a:ext uri="{FF2B5EF4-FFF2-40B4-BE49-F238E27FC236}">
                <a16:creationId xmlns:a16="http://schemas.microsoft.com/office/drawing/2014/main" id="{FD4F77C5-1B84-3410-DA0B-E913D07848AE}"/>
              </a:ext>
            </a:extLst>
          </p:cNvPr>
          <p:cNvSpPr/>
          <p:nvPr/>
        </p:nvSpPr>
        <p:spPr>
          <a:xfrm>
            <a:off x="1019532" y="6332458"/>
            <a:ext cx="165378" cy="33075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600"/>
              </a:lnSpc>
              <a:buNone/>
            </a:pPr>
            <a:r>
              <a:rPr lang="en-US" sz="260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3</a:t>
            </a:r>
            <a:endParaRPr lang="en-US" sz="2600" dirty="0"/>
          </a:p>
        </p:txBody>
      </p:sp>
      <p:sp>
        <p:nvSpPr>
          <p:cNvPr id="18" name="Text 15">
            <a:extLst>
              <a:ext uri="{FF2B5EF4-FFF2-40B4-BE49-F238E27FC236}">
                <a16:creationId xmlns:a16="http://schemas.microsoft.com/office/drawing/2014/main" id="{470488E2-B1F2-7DE9-3A63-557AAF2FC654}"/>
              </a:ext>
            </a:extLst>
          </p:cNvPr>
          <p:cNvSpPr/>
          <p:nvPr/>
        </p:nvSpPr>
        <p:spPr>
          <a:xfrm>
            <a:off x="2314932" y="6222206"/>
            <a:ext cx="2756178" cy="3444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00"/>
              </a:lnSpc>
              <a:buNone/>
            </a:pPr>
            <a:r>
              <a:rPr lang="en-US" sz="2150" b="1" dirty="0">
                <a:solidFill>
                  <a:srgbClr val="DAD1E6"/>
                </a:solidFill>
                <a:latin typeface="Inconsolata Bold" pitchFamily="34" charset="0"/>
                <a:ea typeface="Inconsolata Bold" pitchFamily="34" charset="-122"/>
                <a:cs typeface="Inconsolata Bold" pitchFamily="34" charset="-120"/>
              </a:rPr>
              <a:t>AI Approach</a:t>
            </a:r>
            <a:endParaRPr lang="en-US" sz="2150" dirty="0"/>
          </a:p>
        </p:txBody>
      </p:sp>
      <p:sp>
        <p:nvSpPr>
          <p:cNvPr id="19" name="Text 16">
            <a:extLst>
              <a:ext uri="{FF2B5EF4-FFF2-40B4-BE49-F238E27FC236}">
                <a16:creationId xmlns:a16="http://schemas.microsoft.com/office/drawing/2014/main" id="{DC753959-0315-3E36-BCF9-F3C4C2BF8FC9}"/>
              </a:ext>
            </a:extLst>
          </p:cNvPr>
          <p:cNvSpPr/>
          <p:nvPr/>
        </p:nvSpPr>
        <p:spPr>
          <a:xfrm>
            <a:off x="2314932" y="6698933"/>
            <a:ext cx="6057424" cy="70556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chemeClr val="bg1"/>
                </a:solidFill>
              </a:rPr>
              <a:t>Natural Language processing and named entity recognition to identify and extract attributes from the logs.</a:t>
            </a:r>
          </a:p>
        </p:txBody>
      </p:sp>
    </p:spTree>
    <p:extLst>
      <p:ext uri="{BB962C8B-B14F-4D97-AF65-F5344CB8AC3E}">
        <p14:creationId xmlns:p14="http://schemas.microsoft.com/office/powerpoint/2010/main" val="105803522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369</TotalTime>
  <Words>690</Words>
  <Application>Microsoft Office PowerPoint</Application>
  <PresentationFormat>Custom</PresentationFormat>
  <Paragraphs>143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Fira Sans</vt:lpstr>
      <vt:lpstr>Arial</vt:lpstr>
      <vt:lpstr>Inconsolata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48</cp:lastModifiedBy>
  <cp:revision>5</cp:revision>
  <dcterms:created xsi:type="dcterms:W3CDTF">2024-11-05T16:22:59Z</dcterms:created>
  <dcterms:modified xsi:type="dcterms:W3CDTF">2025-09-18T14:16:45Z</dcterms:modified>
</cp:coreProperties>
</file>